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 Bold" charset="1" panose="00000800000000000000"/>
      <p:regular r:id="rId25"/>
    </p:embeddedFont>
    <p:embeddedFont>
      <p:font typeface="Mont" charset="1" panose="00000500000000000000"/>
      <p:regular r:id="rId26"/>
    </p:embeddedFont>
    <p:embeddedFont>
      <p:font typeface="Mont Italics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21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21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53544" y="465017"/>
            <a:ext cx="6180911" cy="3482689"/>
          </a:xfrm>
          <a:custGeom>
            <a:avLst/>
            <a:gdLst/>
            <a:ahLst/>
            <a:cxnLst/>
            <a:rect r="r" b="b" t="t" l="l"/>
            <a:pathLst>
              <a:path h="3482689" w="6180911">
                <a:moveTo>
                  <a:pt x="0" y="0"/>
                </a:moveTo>
                <a:lnTo>
                  <a:pt x="6180912" y="0"/>
                </a:lnTo>
                <a:lnTo>
                  <a:pt x="6180912" y="3482689"/>
                </a:lnTo>
                <a:lnTo>
                  <a:pt x="0" y="3482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38799" y="3941128"/>
            <a:ext cx="13210402" cy="1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FFF5D7"/>
                </a:solidFill>
                <a:latin typeface="Mont Bold"/>
                <a:ea typeface="Mont Bold"/>
                <a:cs typeface="Mont Bold"/>
                <a:sym typeface="Mont Bold"/>
              </a:rPr>
              <a:t>TEAM TECH TITAN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12905" y="3727219"/>
            <a:ext cx="14655867" cy="5696459"/>
            <a:chOff x="0" y="0"/>
            <a:chExt cx="19541155" cy="759527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541155" cy="7595279"/>
              <a:chOff x="0" y="0"/>
              <a:chExt cx="3156540" cy="122688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56540" cy="1226888"/>
              </a:xfrm>
              <a:custGeom>
                <a:avLst/>
                <a:gdLst/>
                <a:ahLst/>
                <a:cxnLst/>
                <a:rect r="r" b="b" t="t" l="l"/>
                <a:pathLst>
                  <a:path h="1226888" w="3156540">
                    <a:moveTo>
                      <a:pt x="0" y="0"/>
                    </a:moveTo>
                    <a:lnTo>
                      <a:pt x="3156540" y="0"/>
                    </a:lnTo>
                    <a:lnTo>
                      <a:pt x="3156540" y="1226888"/>
                    </a:lnTo>
                    <a:lnTo>
                      <a:pt x="0" y="1226888"/>
                    </a:lnTo>
                    <a:close/>
                  </a:path>
                </a:pathLst>
              </a:custGeom>
              <a:solidFill>
                <a:srgbClr val="FA5F23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3156540" cy="12649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397477" y="528937"/>
              <a:ext cx="16628225" cy="5100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91"/>
                </a:lnSpc>
              </a:pPr>
              <a:r>
                <a:rPr lang="en-US" b="true" sz="4279">
                  <a:solidFill>
                    <a:srgbClr val="FDFDFD"/>
                  </a:solidFill>
                  <a:latin typeface="Mont Bold"/>
                  <a:ea typeface="Mont Bold"/>
                  <a:cs typeface="Mont Bold"/>
                  <a:sym typeface="Mont Bold"/>
                </a:rPr>
                <a:t>LINK TO VIEW PROTOTYPE</a:t>
              </a:r>
            </a:p>
            <a:p>
              <a:pPr algn="l">
                <a:lnSpc>
                  <a:spcPts val="5991"/>
                </a:lnSpc>
              </a:pPr>
            </a:p>
            <a:p>
              <a:pPr algn="l">
                <a:lnSpc>
                  <a:spcPts val="5991"/>
                </a:lnSpc>
              </a:pPr>
              <a:r>
                <a:rPr lang="en-US" sz="4279">
                  <a:solidFill>
                    <a:srgbClr val="FDFDFD"/>
                  </a:solidFill>
                  <a:latin typeface="Mont"/>
                  <a:ea typeface="Mont"/>
                  <a:cs typeface="Mont"/>
                  <a:sym typeface="Mont"/>
                </a:rPr>
                <a:t>HTTPS://WWW.FIGMA.COM/DESIGN/APQ3BZ2BHKZRBZBYNUG1TH/TECH-TITANS?NODE-ID=2-2&amp;T=TQY1MVFX9TYOTJOX-1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399420" y="7186813"/>
            <a:ext cx="1690852" cy="2071487"/>
          </a:xfrm>
          <a:custGeom>
            <a:avLst/>
            <a:gdLst/>
            <a:ahLst/>
            <a:cxnLst/>
            <a:rect r="r" b="b" t="t" l="l"/>
            <a:pathLst>
              <a:path h="2071487" w="1690852">
                <a:moveTo>
                  <a:pt x="0" y="0"/>
                </a:moveTo>
                <a:lnTo>
                  <a:pt x="1690852" y="0"/>
                </a:lnTo>
                <a:lnTo>
                  <a:pt x="1690852" y="2071487"/>
                </a:lnTo>
                <a:lnTo>
                  <a:pt x="0" y="207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38606" y="762000"/>
            <a:ext cx="7410788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PROTOTYPE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71342"/>
            <a:ext cx="4876805" cy="8604847"/>
            <a:chOff x="0" y="0"/>
            <a:chExt cx="1284426" cy="2266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4426" cy="2266297"/>
            </a:xfrm>
            <a:custGeom>
              <a:avLst/>
              <a:gdLst/>
              <a:ahLst/>
              <a:cxnLst/>
              <a:rect r="r" b="b" t="t" l="l"/>
              <a:pathLst>
                <a:path h="2266297" w="1284426">
                  <a:moveTo>
                    <a:pt x="0" y="0"/>
                  </a:moveTo>
                  <a:lnTo>
                    <a:pt x="1284426" y="0"/>
                  </a:lnTo>
                  <a:lnTo>
                    <a:pt x="1284426" y="2266297"/>
                  </a:lnTo>
                  <a:lnTo>
                    <a:pt x="0" y="22662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4426" cy="2304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05597" y="1171342"/>
            <a:ext cx="4876805" cy="8604847"/>
            <a:chOff x="0" y="0"/>
            <a:chExt cx="1284426" cy="22662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4426" cy="2266297"/>
            </a:xfrm>
            <a:custGeom>
              <a:avLst/>
              <a:gdLst/>
              <a:ahLst/>
              <a:cxnLst/>
              <a:rect r="r" b="b" t="t" l="l"/>
              <a:pathLst>
                <a:path h="2266297" w="1284426">
                  <a:moveTo>
                    <a:pt x="0" y="0"/>
                  </a:moveTo>
                  <a:lnTo>
                    <a:pt x="1284426" y="0"/>
                  </a:lnTo>
                  <a:lnTo>
                    <a:pt x="1284426" y="2266297"/>
                  </a:lnTo>
                  <a:lnTo>
                    <a:pt x="0" y="22662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4426" cy="2304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82495" y="1171342"/>
            <a:ext cx="4876805" cy="8604847"/>
            <a:chOff x="0" y="0"/>
            <a:chExt cx="1284426" cy="22662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4426" cy="2266297"/>
            </a:xfrm>
            <a:custGeom>
              <a:avLst/>
              <a:gdLst/>
              <a:ahLst/>
              <a:cxnLst/>
              <a:rect r="r" b="b" t="t" l="l"/>
              <a:pathLst>
                <a:path h="2266297" w="1284426">
                  <a:moveTo>
                    <a:pt x="0" y="0"/>
                  </a:moveTo>
                  <a:lnTo>
                    <a:pt x="1284426" y="0"/>
                  </a:lnTo>
                  <a:lnTo>
                    <a:pt x="1284426" y="2266297"/>
                  </a:lnTo>
                  <a:lnTo>
                    <a:pt x="0" y="22662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4426" cy="2304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34587" y="4457369"/>
            <a:ext cx="1465032" cy="1371803"/>
          </a:xfrm>
          <a:custGeom>
            <a:avLst/>
            <a:gdLst/>
            <a:ahLst/>
            <a:cxnLst/>
            <a:rect r="r" b="b" t="t" l="l"/>
            <a:pathLst>
              <a:path h="1371803" w="1465032">
                <a:moveTo>
                  <a:pt x="0" y="0"/>
                </a:moveTo>
                <a:lnTo>
                  <a:pt x="1465032" y="0"/>
                </a:lnTo>
                <a:lnTo>
                  <a:pt x="1465032" y="1371802"/>
                </a:lnTo>
                <a:lnTo>
                  <a:pt x="0" y="137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03009" y="2452956"/>
            <a:ext cx="1728187" cy="1728187"/>
          </a:xfrm>
          <a:custGeom>
            <a:avLst/>
            <a:gdLst/>
            <a:ahLst/>
            <a:cxnLst/>
            <a:rect r="r" b="b" t="t" l="l"/>
            <a:pathLst>
              <a:path h="1728187" w="1728187">
                <a:moveTo>
                  <a:pt x="0" y="0"/>
                </a:moveTo>
                <a:lnTo>
                  <a:pt x="1728187" y="0"/>
                </a:lnTo>
                <a:lnTo>
                  <a:pt x="1728187" y="1728188"/>
                </a:lnTo>
                <a:lnTo>
                  <a:pt x="0" y="1728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29619" y="7788300"/>
            <a:ext cx="1470000" cy="1470000"/>
          </a:xfrm>
          <a:custGeom>
            <a:avLst/>
            <a:gdLst/>
            <a:ahLst/>
            <a:cxnLst/>
            <a:rect r="r" b="b" t="t" l="l"/>
            <a:pathLst>
              <a:path h="1470000" w="1470000">
                <a:moveTo>
                  <a:pt x="0" y="0"/>
                </a:moveTo>
                <a:lnTo>
                  <a:pt x="1470000" y="0"/>
                </a:lnTo>
                <a:lnTo>
                  <a:pt x="1470000" y="1470000"/>
                </a:lnTo>
                <a:lnTo>
                  <a:pt x="0" y="147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03606" y="6404691"/>
            <a:ext cx="1322027" cy="808089"/>
          </a:xfrm>
          <a:custGeom>
            <a:avLst/>
            <a:gdLst/>
            <a:ahLst/>
            <a:cxnLst/>
            <a:rect r="r" b="b" t="t" l="l"/>
            <a:pathLst>
              <a:path h="808089" w="1322027">
                <a:moveTo>
                  <a:pt x="0" y="0"/>
                </a:moveTo>
                <a:lnTo>
                  <a:pt x="1322026" y="0"/>
                </a:lnTo>
                <a:lnTo>
                  <a:pt x="1322026" y="808089"/>
                </a:lnTo>
                <a:lnTo>
                  <a:pt x="0" y="808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47286" y="2521936"/>
            <a:ext cx="2839694" cy="795114"/>
          </a:xfrm>
          <a:custGeom>
            <a:avLst/>
            <a:gdLst/>
            <a:ahLst/>
            <a:cxnLst/>
            <a:rect r="r" b="b" t="t" l="l"/>
            <a:pathLst>
              <a:path h="795114" w="2839694">
                <a:moveTo>
                  <a:pt x="0" y="0"/>
                </a:moveTo>
                <a:lnTo>
                  <a:pt x="2839694" y="0"/>
                </a:lnTo>
                <a:lnTo>
                  <a:pt x="2839694" y="795114"/>
                </a:lnTo>
                <a:lnTo>
                  <a:pt x="0" y="795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63930" y="3942991"/>
            <a:ext cx="2006405" cy="1504804"/>
          </a:xfrm>
          <a:custGeom>
            <a:avLst/>
            <a:gdLst/>
            <a:ahLst/>
            <a:cxnLst/>
            <a:rect r="r" b="b" t="t" l="l"/>
            <a:pathLst>
              <a:path h="1504804" w="2006405">
                <a:moveTo>
                  <a:pt x="0" y="0"/>
                </a:moveTo>
                <a:lnTo>
                  <a:pt x="2006405" y="0"/>
                </a:lnTo>
                <a:lnTo>
                  <a:pt x="2006405" y="1504804"/>
                </a:lnTo>
                <a:lnTo>
                  <a:pt x="0" y="15048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385716" y="6171695"/>
            <a:ext cx="1562833" cy="1562833"/>
          </a:xfrm>
          <a:custGeom>
            <a:avLst/>
            <a:gdLst/>
            <a:ahLst/>
            <a:cxnLst/>
            <a:rect r="r" b="b" t="t" l="l"/>
            <a:pathLst>
              <a:path h="1562833" w="1562833">
                <a:moveTo>
                  <a:pt x="0" y="0"/>
                </a:moveTo>
                <a:lnTo>
                  <a:pt x="1562833" y="0"/>
                </a:lnTo>
                <a:lnTo>
                  <a:pt x="1562833" y="1562833"/>
                </a:lnTo>
                <a:lnTo>
                  <a:pt x="0" y="1562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49502" y="7867047"/>
            <a:ext cx="3388996" cy="1391253"/>
          </a:xfrm>
          <a:custGeom>
            <a:avLst/>
            <a:gdLst/>
            <a:ahLst/>
            <a:cxnLst/>
            <a:rect r="r" b="b" t="t" l="l"/>
            <a:pathLst>
              <a:path h="1391253" w="3388996">
                <a:moveTo>
                  <a:pt x="0" y="0"/>
                </a:moveTo>
                <a:lnTo>
                  <a:pt x="3388996" y="0"/>
                </a:lnTo>
                <a:lnTo>
                  <a:pt x="3388996" y="1391253"/>
                </a:lnTo>
                <a:lnTo>
                  <a:pt x="0" y="13912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21796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450441" y="2521936"/>
            <a:ext cx="2868778" cy="1692032"/>
            <a:chOff x="0" y="0"/>
            <a:chExt cx="3825037" cy="225604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96128" cy="2256043"/>
            </a:xfrm>
            <a:custGeom>
              <a:avLst/>
              <a:gdLst/>
              <a:ahLst/>
              <a:cxnLst/>
              <a:rect r="r" b="b" t="t" l="l"/>
              <a:pathLst>
                <a:path h="2256043" w="1396128">
                  <a:moveTo>
                    <a:pt x="0" y="0"/>
                  </a:moveTo>
                  <a:lnTo>
                    <a:pt x="1396128" y="0"/>
                  </a:lnTo>
                  <a:lnTo>
                    <a:pt x="1396128" y="2256043"/>
                  </a:lnTo>
                  <a:lnTo>
                    <a:pt x="0" y="2256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24795" t="-20415" r="-121481" b="-22355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467252" y="21883"/>
              <a:ext cx="1357785" cy="2212277"/>
            </a:xfrm>
            <a:custGeom>
              <a:avLst/>
              <a:gdLst/>
              <a:ahLst/>
              <a:cxnLst/>
              <a:rect r="r" b="b" t="t" l="l"/>
              <a:pathLst>
                <a:path h="2212277" w="1357785">
                  <a:moveTo>
                    <a:pt x="0" y="0"/>
                  </a:moveTo>
                  <a:lnTo>
                    <a:pt x="1357785" y="0"/>
                  </a:lnTo>
                  <a:lnTo>
                    <a:pt x="1357785" y="2212277"/>
                  </a:lnTo>
                  <a:lnTo>
                    <a:pt x="0" y="2212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315640" y="6289201"/>
            <a:ext cx="3138380" cy="1347368"/>
            <a:chOff x="0" y="0"/>
            <a:chExt cx="4184507" cy="17964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38497"/>
              <a:ext cx="1726561" cy="1719497"/>
            </a:xfrm>
            <a:custGeom>
              <a:avLst/>
              <a:gdLst/>
              <a:ahLst/>
              <a:cxnLst/>
              <a:rect r="r" b="b" t="t" l="l"/>
              <a:pathLst>
                <a:path h="1719497" w="1726561">
                  <a:moveTo>
                    <a:pt x="0" y="0"/>
                  </a:moveTo>
                  <a:lnTo>
                    <a:pt x="1726561" y="0"/>
                  </a:lnTo>
                  <a:lnTo>
                    <a:pt x="1726561" y="1719497"/>
                  </a:lnTo>
                  <a:lnTo>
                    <a:pt x="0" y="1719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116" t="-4404" r="-4247" b="-4404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388016" y="0"/>
              <a:ext cx="1796491" cy="1796491"/>
            </a:xfrm>
            <a:custGeom>
              <a:avLst/>
              <a:gdLst/>
              <a:ahLst/>
              <a:cxnLst/>
              <a:rect r="r" b="b" t="t" l="l"/>
              <a:pathLst>
                <a:path h="1796491" w="1796491">
                  <a:moveTo>
                    <a:pt x="0" y="0"/>
                  </a:moveTo>
                  <a:lnTo>
                    <a:pt x="1796491" y="0"/>
                  </a:lnTo>
                  <a:lnTo>
                    <a:pt x="1796491" y="1796491"/>
                  </a:lnTo>
                  <a:lnTo>
                    <a:pt x="0" y="1796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3315640" y="4859287"/>
            <a:ext cx="3138380" cy="784595"/>
          </a:xfrm>
          <a:custGeom>
            <a:avLst/>
            <a:gdLst/>
            <a:ahLst/>
            <a:cxnLst/>
            <a:rect r="r" b="b" t="t" l="l"/>
            <a:pathLst>
              <a:path h="784595" w="3138380">
                <a:moveTo>
                  <a:pt x="0" y="0"/>
                </a:moveTo>
                <a:lnTo>
                  <a:pt x="3138380" y="0"/>
                </a:lnTo>
                <a:lnTo>
                  <a:pt x="3138380" y="784595"/>
                </a:lnTo>
                <a:lnTo>
                  <a:pt x="0" y="7845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315640" y="8096599"/>
            <a:ext cx="3138380" cy="1161201"/>
          </a:xfrm>
          <a:custGeom>
            <a:avLst/>
            <a:gdLst/>
            <a:ahLst/>
            <a:cxnLst/>
            <a:rect r="r" b="b" t="t" l="l"/>
            <a:pathLst>
              <a:path h="1161201" w="3138380">
                <a:moveTo>
                  <a:pt x="0" y="0"/>
                </a:moveTo>
                <a:lnTo>
                  <a:pt x="3138380" y="0"/>
                </a:lnTo>
                <a:lnTo>
                  <a:pt x="3138380" y="1161201"/>
                </a:lnTo>
                <a:lnTo>
                  <a:pt x="0" y="116120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438606" y="188595"/>
            <a:ext cx="7410788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REQUIRED TECH STACK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49472" y="1455776"/>
            <a:ext cx="343526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FRONTEND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26369" y="1455776"/>
            <a:ext cx="343526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BACKEND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03266" y="1455776"/>
            <a:ext cx="3435262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CORE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19136" y="418148"/>
            <a:ext cx="1104972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BLOCKCHAIN AND DEFI OPERATION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36806" y="1798813"/>
            <a:ext cx="13614388" cy="7793890"/>
            <a:chOff x="0" y="0"/>
            <a:chExt cx="18152517" cy="1039185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4972181"/>
              <a:ext cx="5382734" cy="4585324"/>
              <a:chOff x="0" y="0"/>
              <a:chExt cx="1063256" cy="9057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63256" cy="905743"/>
              </a:xfrm>
              <a:custGeom>
                <a:avLst/>
                <a:gdLst/>
                <a:ahLst/>
                <a:cxnLst/>
                <a:rect r="r" b="b" t="t" l="l"/>
                <a:pathLst>
                  <a:path h="905743" w="1063256">
                    <a:moveTo>
                      <a:pt x="0" y="0"/>
                    </a:moveTo>
                    <a:lnTo>
                      <a:pt x="1063256" y="0"/>
                    </a:lnTo>
                    <a:lnTo>
                      <a:pt x="1063256" y="905743"/>
                    </a:lnTo>
                    <a:lnTo>
                      <a:pt x="0" y="9057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063256" cy="9438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6345649" y="4956927"/>
              <a:ext cx="5382734" cy="4615830"/>
              <a:chOff x="0" y="0"/>
              <a:chExt cx="1063256" cy="91176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63256" cy="911769"/>
              </a:xfrm>
              <a:custGeom>
                <a:avLst/>
                <a:gdLst/>
                <a:ahLst/>
                <a:cxnLst/>
                <a:rect r="r" b="b" t="t" l="l"/>
                <a:pathLst>
                  <a:path h="911769" w="1063256">
                    <a:moveTo>
                      <a:pt x="0" y="0"/>
                    </a:moveTo>
                    <a:lnTo>
                      <a:pt x="1063256" y="0"/>
                    </a:lnTo>
                    <a:lnTo>
                      <a:pt x="1063256" y="911769"/>
                    </a:lnTo>
                    <a:lnTo>
                      <a:pt x="0" y="9117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063256" cy="9498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2693583" y="4972181"/>
              <a:ext cx="5382734" cy="4572704"/>
              <a:chOff x="0" y="0"/>
              <a:chExt cx="1063256" cy="90325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63256" cy="903250"/>
              </a:xfrm>
              <a:custGeom>
                <a:avLst/>
                <a:gdLst/>
                <a:ahLst/>
                <a:cxnLst/>
                <a:rect r="r" b="b" t="t" l="l"/>
                <a:pathLst>
                  <a:path h="903250" w="1063256">
                    <a:moveTo>
                      <a:pt x="0" y="0"/>
                    </a:moveTo>
                    <a:lnTo>
                      <a:pt x="1063256" y="0"/>
                    </a:lnTo>
                    <a:lnTo>
                      <a:pt x="1063256" y="903250"/>
                    </a:lnTo>
                    <a:lnTo>
                      <a:pt x="0" y="9032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063256" cy="9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993303" y="0"/>
              <a:ext cx="1396128" cy="2256043"/>
            </a:xfrm>
            <a:custGeom>
              <a:avLst/>
              <a:gdLst/>
              <a:ahLst/>
              <a:cxnLst/>
              <a:rect r="r" b="b" t="t" l="l"/>
              <a:pathLst>
                <a:path h="2256043" w="1396128">
                  <a:moveTo>
                    <a:pt x="0" y="0"/>
                  </a:moveTo>
                  <a:lnTo>
                    <a:pt x="1396128" y="0"/>
                  </a:lnTo>
                  <a:lnTo>
                    <a:pt x="1396128" y="2256043"/>
                  </a:lnTo>
                  <a:lnTo>
                    <a:pt x="0" y="2256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4795" t="-20415" r="-121481" b="-2235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434323" y="43766"/>
              <a:ext cx="1357785" cy="2212277"/>
            </a:xfrm>
            <a:custGeom>
              <a:avLst/>
              <a:gdLst/>
              <a:ahLst/>
              <a:cxnLst/>
              <a:rect r="r" b="b" t="t" l="l"/>
              <a:pathLst>
                <a:path h="2212277" w="1357785">
                  <a:moveTo>
                    <a:pt x="0" y="0"/>
                  </a:moveTo>
                  <a:lnTo>
                    <a:pt x="1357786" y="0"/>
                  </a:lnTo>
                  <a:lnTo>
                    <a:pt x="1357786" y="2212277"/>
                  </a:lnTo>
                  <a:lnTo>
                    <a:pt x="0" y="2212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292696" y="626841"/>
              <a:ext cx="4184507" cy="1046127"/>
            </a:xfrm>
            <a:custGeom>
              <a:avLst/>
              <a:gdLst/>
              <a:ahLst/>
              <a:cxnLst/>
              <a:rect r="r" b="b" t="t" l="l"/>
              <a:pathLst>
                <a:path h="1046127" w="4184507">
                  <a:moveTo>
                    <a:pt x="0" y="0"/>
                  </a:moveTo>
                  <a:lnTo>
                    <a:pt x="4184507" y="0"/>
                  </a:lnTo>
                  <a:lnTo>
                    <a:pt x="4184507" y="1046127"/>
                  </a:lnTo>
                  <a:lnTo>
                    <a:pt x="0" y="1046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6185397">
              <a:off x="-564463" y="2561634"/>
              <a:ext cx="2866318" cy="809735"/>
            </a:xfrm>
            <a:custGeom>
              <a:avLst/>
              <a:gdLst/>
              <a:ahLst/>
              <a:cxnLst/>
              <a:rect r="r" b="b" t="t" l="l"/>
              <a:pathLst>
                <a:path h="809735" w="2866318">
                  <a:moveTo>
                    <a:pt x="0" y="0"/>
                  </a:moveTo>
                  <a:lnTo>
                    <a:pt x="2866318" y="0"/>
                  </a:lnTo>
                  <a:lnTo>
                    <a:pt x="2866318" y="809735"/>
                  </a:lnTo>
                  <a:lnTo>
                    <a:pt x="0" y="80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01192" y="5829531"/>
              <a:ext cx="4580349" cy="2708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4A21A9"/>
                  </a:solidFill>
                  <a:latin typeface="Mont Bold"/>
                  <a:ea typeface="Mont Bold"/>
                  <a:cs typeface="Mont Bold"/>
                  <a:sym typeface="Mont Bold"/>
                </a:rPr>
                <a:t>TO AUTOMATE FAIR AND CONDITION-BASED RELEASE OF FUNDS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670697" y="5499331"/>
              <a:ext cx="5057686" cy="3369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4A21A9"/>
                  </a:solidFill>
                  <a:latin typeface="Mont Bold"/>
                  <a:ea typeface="Mont Bold"/>
                  <a:cs typeface="Mont Bold"/>
                  <a:sym typeface="Mont Bold"/>
                </a:rPr>
                <a:t>TO PROVIDE TRANSPARENT, </a:t>
              </a:r>
            </a:p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4A21A9"/>
                  </a:solidFill>
                  <a:latin typeface="Mont Bold"/>
                  <a:ea typeface="Mont Bold"/>
                  <a:cs typeface="Mont Bold"/>
                  <a:sym typeface="Mont Bold"/>
                </a:rPr>
                <a:t>END-TO-END,  TRANSACTION RECORDS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3087283" y="5829531"/>
              <a:ext cx="5065234" cy="2708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4A21A9"/>
                  </a:solidFill>
                  <a:latin typeface="Mont Bold"/>
                  <a:ea typeface="Mont Bold"/>
                  <a:cs typeface="Mont Bold"/>
                  <a:sym typeface="Mont Bold"/>
                </a:rPr>
                <a:t>FOR POOLED FUND MANAGEMENT AND DECENTRALIZED GOVERNANCE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10728" y="9664354"/>
              <a:ext cx="4961278" cy="727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4A21A9"/>
                  </a:solidFill>
                  <a:latin typeface="Mont Bold"/>
                  <a:ea typeface="Mont Bold"/>
                  <a:cs typeface="Mont Bold"/>
                  <a:sym typeface="Mont Bold"/>
                </a:rPr>
                <a:t>(Smart Contracts)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556377" y="9664354"/>
              <a:ext cx="4961278" cy="727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4A21A9"/>
                  </a:solidFill>
                  <a:latin typeface="Mont Bold"/>
                  <a:ea typeface="Mont Bold"/>
                  <a:cs typeface="Mont Bold"/>
                  <a:sym typeface="Mont Bold"/>
                </a:rPr>
                <a:t>(Donation Tracking)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2902026" y="9664354"/>
              <a:ext cx="4961278" cy="727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4A21A9"/>
                  </a:solidFill>
                  <a:latin typeface="Mont Bold"/>
                  <a:ea typeface="Mont Bold"/>
                  <a:cs typeface="Mont Bold"/>
                  <a:sym typeface="Mont Bold"/>
                </a:rPr>
                <a:t>(DeFi Pools)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6185397">
              <a:off x="5842148" y="2561634"/>
              <a:ext cx="2866318" cy="809735"/>
            </a:xfrm>
            <a:custGeom>
              <a:avLst/>
              <a:gdLst/>
              <a:ahLst/>
              <a:cxnLst/>
              <a:rect r="r" b="b" t="t" l="l"/>
              <a:pathLst>
                <a:path h="809735" w="2866318">
                  <a:moveTo>
                    <a:pt x="0" y="0"/>
                  </a:moveTo>
                  <a:lnTo>
                    <a:pt x="2866318" y="0"/>
                  </a:lnTo>
                  <a:lnTo>
                    <a:pt x="2866318" y="809735"/>
                  </a:lnTo>
                  <a:lnTo>
                    <a:pt x="0" y="80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6185397">
              <a:off x="12187797" y="2561634"/>
              <a:ext cx="2866318" cy="809735"/>
            </a:xfrm>
            <a:custGeom>
              <a:avLst/>
              <a:gdLst/>
              <a:ahLst/>
              <a:cxnLst/>
              <a:rect r="r" b="b" t="t" l="l"/>
              <a:pathLst>
                <a:path h="809735" w="2866318">
                  <a:moveTo>
                    <a:pt x="0" y="0"/>
                  </a:moveTo>
                  <a:lnTo>
                    <a:pt x="2866318" y="0"/>
                  </a:lnTo>
                  <a:lnTo>
                    <a:pt x="2866318" y="809735"/>
                  </a:lnTo>
                  <a:lnTo>
                    <a:pt x="0" y="80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4A21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77969" y="3941128"/>
            <a:ext cx="9932062" cy="1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FFF5D7"/>
                </a:solidFill>
                <a:latin typeface="Mont Bold"/>
                <a:ea typeface="Mont Bold"/>
                <a:cs typeface="Mont Bold"/>
                <a:sym typeface="Mont Bold"/>
              </a:rPr>
              <a:t>BUSINESS VALUE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21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69776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9795" y="3259455"/>
            <a:ext cx="13448410" cy="297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b="true" sz="144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 $1 TRILLION+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54126" y="838200"/>
            <a:ext cx="10979748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GLOBAL VALUE OF ZAKAT &amp; SADAQAH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182100"/>
            <a:ext cx="9221680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SOURCE: UNHCR, UNDP &amp; INTERNATIONAL CENTRE FOR TAX AND DEVELOPMENT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54126" y="5963603"/>
            <a:ext cx="10979748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WHILE CHARITY AND DONATION HAS $353.21 BILLION VALUE IN 2025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77078" y="3497917"/>
            <a:ext cx="6733845" cy="3291167"/>
          </a:xfrm>
          <a:custGeom>
            <a:avLst/>
            <a:gdLst/>
            <a:ahLst/>
            <a:cxnLst/>
            <a:rect r="r" b="b" t="t" l="l"/>
            <a:pathLst>
              <a:path h="3291167" w="6733845">
                <a:moveTo>
                  <a:pt x="0" y="0"/>
                </a:moveTo>
                <a:lnTo>
                  <a:pt x="6733844" y="0"/>
                </a:lnTo>
                <a:lnTo>
                  <a:pt x="6733844" y="3291166"/>
                </a:lnTo>
                <a:lnTo>
                  <a:pt x="0" y="329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5271" y="1189057"/>
            <a:ext cx="4764410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8063E8"/>
                </a:solidFill>
                <a:latin typeface="Mont Bold"/>
                <a:ea typeface="Mont Bold"/>
                <a:cs typeface="Mont Bold"/>
                <a:sym typeface="Mont Bold"/>
              </a:rPr>
              <a:t>AS FOR 2024, IT HAS OVER 150 MILLION DONORS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5271" y="6913867"/>
            <a:ext cx="4764410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8063E8"/>
                </a:solidFill>
                <a:latin typeface="Mont Bold"/>
                <a:ea typeface="Mont Bold"/>
                <a:cs typeface="Mont Bold"/>
                <a:sym typeface="Mont Bold"/>
              </a:rPr>
              <a:t>OVER $30 BILLION HAS BEEN RAISED ON THE PLATFORM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68319" y="1189057"/>
            <a:ext cx="4764410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8063E8"/>
                </a:solidFill>
                <a:latin typeface="Mont Bold"/>
                <a:ea typeface="Mont Bold"/>
                <a:cs typeface="Mont Bold"/>
                <a:sym typeface="Mont Bold"/>
              </a:rPr>
              <a:t>EVERY 8 SECONDS GOFUNDME STARTS A NEW CAMPAIGN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12135" y="6913867"/>
            <a:ext cx="6420593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8063E8"/>
                </a:solidFill>
                <a:latin typeface="Mont Bold"/>
                <a:ea typeface="Mont Bold"/>
                <a:cs typeface="Mont Bold"/>
                <a:sym typeface="Mont Bold"/>
              </a:rPr>
              <a:t>AVERAGE RATE </a:t>
            </a:r>
          </a:p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8063E8"/>
                </a:solidFill>
                <a:latin typeface="Mont Bold"/>
                <a:ea typeface="Mont Bold"/>
                <a:cs typeface="Mont Bold"/>
                <a:sym typeface="Mont Bold"/>
              </a:rPr>
              <a:t>DONORS CONTRIBUTED </a:t>
            </a:r>
          </a:p>
          <a:p>
            <a:pPr algn="r">
              <a:lnSpc>
                <a:spcPts val="5040"/>
              </a:lnSpc>
            </a:pPr>
            <a:r>
              <a:rPr lang="en-US" b="true" sz="3600">
                <a:solidFill>
                  <a:srgbClr val="8063E8"/>
                </a:solidFill>
                <a:latin typeface="Mont Bold"/>
                <a:ea typeface="Mont Bold"/>
                <a:cs typeface="Mont Bold"/>
                <a:sym typeface="Mont Bold"/>
              </a:rPr>
              <a:t>PER SECOND WAS $40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140" y="2323595"/>
            <a:ext cx="16179719" cy="6896605"/>
          </a:xfrm>
          <a:custGeom>
            <a:avLst/>
            <a:gdLst/>
            <a:ahLst/>
            <a:cxnLst/>
            <a:rect r="r" b="b" t="t" l="l"/>
            <a:pathLst>
              <a:path h="6896605" w="16179719">
                <a:moveTo>
                  <a:pt x="0" y="0"/>
                </a:moveTo>
                <a:lnTo>
                  <a:pt x="16179720" y="0"/>
                </a:lnTo>
                <a:lnTo>
                  <a:pt x="16179720" y="6896605"/>
                </a:lnTo>
                <a:lnTo>
                  <a:pt x="0" y="6896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19136" y="838200"/>
            <a:ext cx="1104972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FINANCIAL PROJECTIONS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71890"/>
            <a:ext cx="16230600" cy="7019735"/>
          </a:xfrm>
          <a:custGeom>
            <a:avLst/>
            <a:gdLst/>
            <a:ahLst/>
            <a:cxnLst/>
            <a:rect r="r" b="b" t="t" l="l"/>
            <a:pathLst>
              <a:path h="7019735" w="16230600">
                <a:moveTo>
                  <a:pt x="0" y="0"/>
                </a:moveTo>
                <a:lnTo>
                  <a:pt x="16230600" y="0"/>
                </a:lnTo>
                <a:lnTo>
                  <a:pt x="16230600" y="7019735"/>
                </a:lnTo>
                <a:lnTo>
                  <a:pt x="0" y="7019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19136" y="682375"/>
            <a:ext cx="1104972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SCALING &amp; OPERATIONAL COST (MONTHLY)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342505"/>
            <a:ext cx="8833707" cy="3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i="true" strike="noStrike" u="none">
                <a:solidFill>
                  <a:srgbClr val="4A21A9"/>
                </a:solidFill>
                <a:latin typeface="Mont Italics"/>
                <a:ea typeface="Mont Italics"/>
                <a:cs typeface="Mont Italics"/>
                <a:sym typeface="Mont Italics"/>
              </a:rPr>
              <a:t>Note: Costs will increase with user base and transaction volume.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77969" y="3941128"/>
            <a:ext cx="9932062" cy="1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THANK YOU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4A21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77969" y="3941128"/>
            <a:ext cx="9932062" cy="18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FFF5D7"/>
                </a:solidFill>
                <a:latin typeface="Mont Bold"/>
                <a:ea typeface="Mont Bold"/>
                <a:cs typeface="Mont Bold"/>
                <a:sym typeface="Mont 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50335" y="3239180"/>
            <a:ext cx="3018158" cy="3014957"/>
            <a:chOff x="0" y="0"/>
            <a:chExt cx="4024211" cy="40199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984" r="0" b="5984"/>
            <a:stretch>
              <a:fillRect/>
            </a:stretch>
          </p:blipFill>
          <p:spPr>
            <a:xfrm flipH="false" flipV="false">
              <a:off x="0" y="0"/>
              <a:ext cx="4024211" cy="401994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634921" y="3239180"/>
            <a:ext cx="3018158" cy="3014957"/>
            <a:chOff x="0" y="0"/>
            <a:chExt cx="4024211" cy="401994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350" t="0" r="3350" b="0"/>
            <a:stretch>
              <a:fillRect/>
            </a:stretch>
          </p:blipFill>
          <p:spPr>
            <a:xfrm flipH="false" flipV="false">
              <a:off x="0" y="0"/>
              <a:ext cx="4024211" cy="401994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815254" y="3239180"/>
            <a:ext cx="3018158" cy="3014957"/>
            <a:chOff x="0" y="0"/>
            <a:chExt cx="4024211" cy="401994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8894" t="11177" r="16714" b="24500"/>
            <a:stretch>
              <a:fillRect/>
            </a:stretch>
          </p:blipFill>
          <p:spPr>
            <a:xfrm flipH="false" flipV="false">
              <a:off x="0" y="0"/>
              <a:ext cx="4024211" cy="401994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2000121" y="6821264"/>
            <a:ext cx="3919404" cy="2031022"/>
            <a:chOff x="0" y="0"/>
            <a:chExt cx="5225872" cy="270802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47504"/>
              <a:ext cx="5225872" cy="601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8063E8"/>
                  </a:solidFill>
                  <a:latin typeface="Mont"/>
                  <a:ea typeface="Mont"/>
                  <a:cs typeface="Mont"/>
                  <a:sym typeface="Mont"/>
                </a:rPr>
                <a:t>Team Captain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74249"/>
              <a:ext cx="5225872" cy="1033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D262A"/>
                  </a:solidFill>
                  <a:latin typeface="Mont"/>
                  <a:ea typeface="Mont"/>
                  <a:cs typeface="Mont"/>
                  <a:sym typeface="Mont"/>
                </a:rPr>
                <a:t>Management Information Systems, AIMST University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23825"/>
              <a:ext cx="5225872" cy="1160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4A21A9"/>
                  </a:solidFill>
                  <a:latin typeface="Mont Bold"/>
                  <a:ea typeface="Mont Bold"/>
                  <a:cs typeface="Mont Bold"/>
                  <a:sym typeface="Mont Bold"/>
                </a:rPr>
                <a:t>Lallithambigai Renugopal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919525" y="962025"/>
            <a:ext cx="6448950" cy="91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</a:pPr>
            <a:r>
              <a:rPr lang="en-US" b="true" sz="5600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THE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85991" y="7324330"/>
            <a:ext cx="3919404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8063E8"/>
                </a:solidFill>
                <a:latin typeface="Mont"/>
                <a:ea typeface="Mont"/>
                <a:cs typeface="Mont"/>
                <a:sym typeface="Mont"/>
              </a:rPr>
              <a:t>Team Member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85991" y="7788343"/>
            <a:ext cx="3919404" cy="117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"/>
                <a:ea typeface="Mont"/>
                <a:cs typeface="Mont"/>
                <a:sym typeface="Mont"/>
              </a:rPr>
              <a:t>Computer Science,</a:t>
            </a:r>
            <a:r>
              <a:rPr lang="en-US" sz="2100">
                <a:solidFill>
                  <a:srgbClr val="2D262A"/>
                </a:solidFill>
                <a:latin typeface="Mont"/>
                <a:ea typeface="Mont"/>
                <a:cs typeface="Mont"/>
                <a:sym typeface="Mont"/>
              </a:rPr>
              <a:t>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"/>
                <a:ea typeface="Mont"/>
                <a:cs typeface="Mont"/>
                <a:sym typeface="Mont"/>
              </a:rPr>
              <a:t>Universiti Technologi Malaysia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84298" y="6451840"/>
            <a:ext cx="3919404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Daniel Tri Hendarto Tanra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371860" y="6821264"/>
            <a:ext cx="3919404" cy="1611922"/>
            <a:chOff x="0" y="0"/>
            <a:chExt cx="5225872" cy="214922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488704"/>
              <a:ext cx="5225872" cy="601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8063E8"/>
                  </a:solidFill>
                  <a:latin typeface="Mont"/>
                  <a:ea typeface="Mont"/>
                  <a:cs typeface="Mont"/>
                  <a:sym typeface="Mont"/>
                </a:rPr>
                <a:t>Team Member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15449"/>
              <a:ext cx="5225872" cy="1033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D262A"/>
                  </a:solidFill>
                  <a:latin typeface="Mont"/>
                  <a:ea typeface="Mont"/>
                  <a:cs typeface="Mont"/>
                  <a:sym typeface="Mont"/>
                </a:rPr>
                <a:t>Computer Science,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D262A"/>
                  </a:solidFill>
                  <a:latin typeface="Mont"/>
                  <a:ea typeface="Mont"/>
                  <a:cs typeface="Mont"/>
                  <a:sym typeface="Mont"/>
                </a:rPr>
                <a:t>Universiti Malaya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123825"/>
              <a:ext cx="5225872" cy="601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4A21A9"/>
                  </a:solidFill>
                  <a:latin typeface="Mont Bold"/>
                  <a:ea typeface="Mont Bold"/>
                  <a:cs typeface="Mont Bold"/>
                  <a:sym typeface="Mont Bold"/>
                </a:rPr>
                <a:t>Saad Ahmed Pathan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1538" y="1251857"/>
            <a:ext cx="7524925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03230" y="5736184"/>
            <a:ext cx="11481540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Outdated donation systems reduce </a:t>
            </a:r>
            <a:r>
              <a:rPr lang="en-US" sz="45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impact and limit donor engagement.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03230" y="3549331"/>
            <a:ext cx="12128294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Charity fund systems lack </a:t>
            </a:r>
            <a:r>
              <a:rPr lang="en-US" sz="45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transparency,</a:t>
            </a:r>
            <a:r>
              <a:rPr lang="en-US" sz="45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 </a:t>
            </a:r>
            <a:r>
              <a:rPr lang="en-US" sz="45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efficiency, and end-to-end tracking.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1538" y="282375"/>
            <a:ext cx="7524925" cy="184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CHALLENGES FACED BY DONATORS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0998" y="5043830"/>
            <a:ext cx="15316121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Lack of Progress Visibility: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Donators cannot track the impact of their contributions or see tangible outcomes.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0998" y="2465812"/>
            <a:ext cx="15926004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Trust &amp; Transparency Issues: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Uncertainty whether donations are delivered or misused for personal gain, leading to fear of scams.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0998" y="7621848"/>
            <a:ext cx="15316121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Limited Engagement: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 Inability to interact with recipients makes the experience feel impersonal and disconnected.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1538" y="282375"/>
            <a:ext cx="7524925" cy="184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CHALLENGES FACED BY DONATORS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0998" y="5043830"/>
            <a:ext cx="15316121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Lack of Progress Visibility: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Donators cannot track the impact of their contributions or see tangible outcomes.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0998" y="2465812"/>
            <a:ext cx="15926004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Trust &amp; Transparency Issues: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Uncertainty whether donations are delivered or misused for personal gain, leading to fear of scams.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0998" y="7621848"/>
            <a:ext cx="15316121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Limited Engagement: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 Inability to interact with recipients makes the experience feel impersonal and disconnected.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38606" y="762000"/>
            <a:ext cx="7410788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PROPOSED SOLUTION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09088" y="2646754"/>
            <a:ext cx="13557238" cy="6611546"/>
            <a:chOff x="0" y="0"/>
            <a:chExt cx="18076317" cy="881539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47650"/>
              <a:ext cx="17773263" cy="325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 b="true">
                  <a:solidFill>
                    <a:srgbClr val="4A21A9"/>
                  </a:solidFill>
                  <a:latin typeface="Mont Bold"/>
                  <a:ea typeface="Mont Bold"/>
                  <a:cs typeface="Mont Bold"/>
                  <a:sym typeface="Mont Bold"/>
                </a:rPr>
                <a:t>A blockchain-based web application </a:t>
              </a:r>
              <a:r>
                <a:rPr lang="en-US" sz="4499">
                  <a:solidFill>
                    <a:srgbClr val="4A21A9"/>
                  </a:solidFill>
                  <a:latin typeface="Mont"/>
                  <a:ea typeface="Mont"/>
                  <a:cs typeface="Mont"/>
                  <a:sym typeface="Mont"/>
                </a:rPr>
                <a:t>that enables individuals practice charity and donation digitally while it ensures: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4214818"/>
              <a:ext cx="5382734" cy="4585324"/>
              <a:chOff x="0" y="0"/>
              <a:chExt cx="1063256" cy="90574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63256" cy="905743"/>
              </a:xfrm>
              <a:custGeom>
                <a:avLst/>
                <a:gdLst/>
                <a:ahLst/>
                <a:cxnLst/>
                <a:rect r="r" b="b" t="t" l="l"/>
                <a:pathLst>
                  <a:path h="905743" w="1063256">
                    <a:moveTo>
                      <a:pt x="0" y="0"/>
                    </a:moveTo>
                    <a:lnTo>
                      <a:pt x="1063256" y="0"/>
                    </a:lnTo>
                    <a:lnTo>
                      <a:pt x="1063256" y="905743"/>
                    </a:lnTo>
                    <a:lnTo>
                      <a:pt x="0" y="905743"/>
                    </a:lnTo>
                    <a:close/>
                  </a:path>
                </a:pathLst>
              </a:custGeom>
              <a:solidFill>
                <a:srgbClr val="FA5F23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063256" cy="9438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60400" y="4643802"/>
              <a:ext cx="4580349" cy="254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b="true" sz="3500">
                  <a:solidFill>
                    <a:srgbClr val="FDFDFD"/>
                  </a:solidFill>
                  <a:latin typeface="Mont Bold"/>
                  <a:ea typeface="Mont Bold"/>
                  <a:cs typeface="Mont Bold"/>
                  <a:sym typeface="Mont Bold"/>
                </a:rPr>
                <a:t>TRANSPARENT DONATION TRACKING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6345649" y="4199565"/>
              <a:ext cx="5382734" cy="4615830"/>
              <a:chOff x="0" y="0"/>
              <a:chExt cx="1063256" cy="9117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63256" cy="911769"/>
              </a:xfrm>
              <a:custGeom>
                <a:avLst/>
                <a:gdLst/>
                <a:ahLst/>
                <a:cxnLst/>
                <a:rect r="r" b="b" t="t" l="l"/>
                <a:pathLst>
                  <a:path h="911769" w="1063256">
                    <a:moveTo>
                      <a:pt x="0" y="0"/>
                    </a:moveTo>
                    <a:lnTo>
                      <a:pt x="1063256" y="0"/>
                    </a:lnTo>
                    <a:lnTo>
                      <a:pt x="1063256" y="911769"/>
                    </a:lnTo>
                    <a:lnTo>
                      <a:pt x="0" y="911769"/>
                    </a:lnTo>
                    <a:close/>
                  </a:path>
                </a:pathLst>
              </a:custGeom>
              <a:solidFill>
                <a:srgbClr val="FA5F23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63256" cy="9498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7077676" y="4615367"/>
              <a:ext cx="4249033" cy="254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b="true" sz="3500">
                  <a:solidFill>
                    <a:srgbClr val="FDFDFD"/>
                  </a:solidFill>
                  <a:latin typeface="Mont Bold"/>
                  <a:ea typeface="Mont Bold"/>
                  <a:cs typeface="Mont Bold"/>
                  <a:sym typeface="Mont Bold"/>
                </a:rPr>
                <a:t>AUTOMATES FUND DISTRIBUTION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12693583" y="4214818"/>
              <a:ext cx="5382734" cy="4572704"/>
              <a:chOff x="0" y="0"/>
              <a:chExt cx="1063256" cy="90325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63256" cy="903250"/>
              </a:xfrm>
              <a:custGeom>
                <a:avLst/>
                <a:gdLst/>
                <a:ahLst/>
                <a:cxnLst/>
                <a:rect r="r" b="b" t="t" l="l"/>
                <a:pathLst>
                  <a:path h="903250" w="1063256">
                    <a:moveTo>
                      <a:pt x="0" y="0"/>
                    </a:moveTo>
                    <a:lnTo>
                      <a:pt x="1063256" y="0"/>
                    </a:lnTo>
                    <a:lnTo>
                      <a:pt x="1063256" y="903250"/>
                    </a:lnTo>
                    <a:lnTo>
                      <a:pt x="0" y="903250"/>
                    </a:lnTo>
                    <a:close/>
                  </a:path>
                </a:pathLst>
              </a:custGeom>
              <a:solidFill>
                <a:srgbClr val="FA5F2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063256" cy="941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3393243" y="4602747"/>
              <a:ext cx="3738866" cy="2548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b="true" sz="3500">
                  <a:solidFill>
                    <a:srgbClr val="FDFDFD"/>
                  </a:solidFill>
                  <a:latin typeface="Mont Bold"/>
                  <a:ea typeface="Mont Bold"/>
                  <a:cs typeface="Mont Bold"/>
                  <a:sym typeface="Mont Bold"/>
                </a:rPr>
                <a:t>ENHANCES FINANCIAL INCLUSION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1538" y="282375"/>
            <a:ext cx="7524925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NEW FEATURE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90881" y="4954324"/>
            <a:ext cx="15316121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Connect with Recipients: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I</a:t>
            </a: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nteract with the people, projects, or communities you support.</a:t>
            </a:r>
          </a:p>
          <a:p>
            <a:pPr algn="ctr">
              <a:lnSpc>
                <a:spcPts val="50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0998" y="2107809"/>
            <a:ext cx="15926004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Track Your Impact: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 Donators can see exactly how their money is used — from start to finish.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90881" y="7442835"/>
            <a:ext cx="15316121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Optional Volunteering: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 Join on-site during delivery to see the impact firsthand.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1538" y="282375"/>
            <a:ext cx="7524925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INCLUSIVE (SHARIA’S)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90881" y="4045961"/>
            <a:ext cx="15316121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Sadaqah (Voluntary Charity)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Money, Food, Clothes</a:t>
            </a:r>
          </a:p>
          <a:p>
            <a:pPr algn="ctr">
              <a:lnSpc>
                <a:spcPts val="50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80998" y="1651376"/>
            <a:ext cx="15926004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Zakat (Obligatory Almsgiving)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 2.5% of wealth (cash, gold, silver, investments, trade goods),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Agricultural produce, livestock (under certain conditions)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43179" y="5869046"/>
            <a:ext cx="15316121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Waqf (Endowment)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Land, Buildings, Educational institutions, Wells or mosques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3179" y="7882890"/>
            <a:ext cx="15316121" cy="201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4A21A9"/>
                </a:solidFill>
                <a:latin typeface="Mont Bold"/>
                <a:ea typeface="Mont Bold"/>
                <a:cs typeface="Mont Bold"/>
                <a:sym typeface="Mont Bold"/>
              </a:rPr>
              <a:t> Infaq (Spending in the Way of Allah)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4A21A9"/>
                </a:solidFill>
                <a:latin typeface="Mont"/>
                <a:ea typeface="Mont"/>
                <a:cs typeface="Mont"/>
                <a:sym typeface="Mont"/>
              </a:rPr>
              <a:t> Wealth or time (Volunteer) for causes like education, dawah, disaster relief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8545" y="2368454"/>
            <a:ext cx="12770910" cy="7518873"/>
          </a:xfrm>
          <a:custGeom>
            <a:avLst/>
            <a:gdLst/>
            <a:ahLst/>
            <a:cxnLst/>
            <a:rect r="r" b="b" t="t" l="l"/>
            <a:pathLst>
              <a:path h="7518873" w="12770910">
                <a:moveTo>
                  <a:pt x="0" y="0"/>
                </a:moveTo>
                <a:lnTo>
                  <a:pt x="12770910" y="0"/>
                </a:lnTo>
                <a:lnTo>
                  <a:pt x="12770910" y="7518873"/>
                </a:lnTo>
                <a:lnTo>
                  <a:pt x="0" y="7518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38606" y="762000"/>
            <a:ext cx="7410788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2A1464"/>
                </a:solidFill>
                <a:latin typeface="Mont Bold"/>
                <a:ea typeface="Mont Bold"/>
                <a:cs typeface="Mont Bold"/>
                <a:sym typeface="Mont Bold"/>
              </a:rPr>
              <a:t>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DAGkNqxti6M</dc:identifier>
  <dcterms:modified xsi:type="dcterms:W3CDTF">2011-08-01T06:04:30Z</dcterms:modified>
  <cp:revision>1</cp:revision>
  <dc:title>Navy Light Green Futuristic Technology Group Project Presentation</dc:title>
</cp:coreProperties>
</file>